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0" r:id="rId5"/>
    <p:sldMasterId id="2147483737" r:id="rId6"/>
    <p:sldMasterId id="2147483728" r:id="rId7"/>
    <p:sldMasterId id="2147483742" r:id="rId8"/>
    <p:sldMasterId id="2147483745" r:id="rId9"/>
    <p:sldMasterId id="2147483748" r:id="rId10"/>
    <p:sldMasterId id="2147483753" r:id="rId11"/>
  </p:sldMasterIdLst>
  <p:notesMasterIdLst>
    <p:notesMasterId r:id="rId58"/>
  </p:notesMasterIdLst>
  <p:sldIdLst>
    <p:sldId id="260" r:id="rId12"/>
    <p:sldId id="268" r:id="rId13"/>
    <p:sldId id="317" r:id="rId14"/>
    <p:sldId id="343" r:id="rId15"/>
    <p:sldId id="360" r:id="rId16"/>
    <p:sldId id="257" r:id="rId17"/>
    <p:sldId id="344" r:id="rId18"/>
    <p:sldId id="345" r:id="rId19"/>
    <p:sldId id="342" r:id="rId20"/>
    <p:sldId id="318" r:id="rId21"/>
    <p:sldId id="320" r:id="rId22"/>
    <p:sldId id="321" r:id="rId23"/>
    <p:sldId id="323" r:id="rId24"/>
    <p:sldId id="324" r:id="rId25"/>
    <p:sldId id="362" r:id="rId26"/>
    <p:sldId id="325" r:id="rId27"/>
    <p:sldId id="326" r:id="rId28"/>
    <p:sldId id="329" r:id="rId29"/>
    <p:sldId id="331" r:id="rId30"/>
    <p:sldId id="332" r:id="rId31"/>
    <p:sldId id="333" r:id="rId32"/>
    <p:sldId id="327" r:id="rId33"/>
    <p:sldId id="328" r:id="rId34"/>
    <p:sldId id="330" r:id="rId35"/>
    <p:sldId id="334" r:id="rId36"/>
    <p:sldId id="335" r:id="rId37"/>
    <p:sldId id="337" r:id="rId38"/>
    <p:sldId id="336" r:id="rId39"/>
    <p:sldId id="338" r:id="rId40"/>
    <p:sldId id="339" r:id="rId41"/>
    <p:sldId id="341" r:id="rId42"/>
    <p:sldId id="269" r:id="rId43"/>
    <p:sldId id="272" r:id="rId44"/>
    <p:sldId id="361" r:id="rId45"/>
    <p:sldId id="349" r:id="rId46"/>
    <p:sldId id="352" r:id="rId47"/>
    <p:sldId id="350" r:id="rId48"/>
    <p:sldId id="353" r:id="rId49"/>
    <p:sldId id="348" r:id="rId50"/>
    <p:sldId id="351" r:id="rId51"/>
    <p:sldId id="354" r:id="rId52"/>
    <p:sldId id="355" r:id="rId53"/>
    <p:sldId id="356" r:id="rId54"/>
    <p:sldId id="357" r:id="rId55"/>
    <p:sldId id="358" r:id="rId56"/>
    <p:sldId id="162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B80AC-A3A5-7EB4-8F9A-762EFC75C179}" name="Yossef S. Ben-Porath" initials="YBP" userId="Yossef S. Ben-Porat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gwelski, Deb" initials="RD" lastIdx="16" clrIdx="0">
    <p:extLst>
      <p:ext uri="{19B8F6BF-5375-455C-9EA6-DF929625EA0E}">
        <p15:presenceInfo xmlns:p15="http://schemas.microsoft.com/office/powerpoint/2012/main" userId="S::Deb.Ringwelski@Pearson.com::7b87420d-e131-414b-9186-752ff4e267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1B6A7F"/>
    <a:srgbClr val="85D2DB"/>
    <a:srgbClr val="4AC7EB"/>
    <a:srgbClr val="2399BB"/>
    <a:srgbClr val="006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commentAuthors" Target="comment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5E7D-0788-489A-A9CA-6A3F5A14B4EF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49E9-BFCB-411A-9AD9-18EAB2D6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FF663F9-5106-468A-8BE5-A5456E1FE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907E227-81C1-427F-BE2A-2AAC09F3F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2AFB1A-D557-4442-B587-A6B6DAB50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0D7F3BF-9455-44FD-A3A7-E51108B65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4181" y="1016002"/>
            <a:ext cx="5613431" cy="19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ADD4-2B47-49A4-95BF-274E81D2F221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45B85-44B5-4F53-8F27-0A64C6933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21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62177"/>
            <a:ext cx="6858000" cy="1972138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1500" y="1237145"/>
            <a:ext cx="2921000" cy="1003300"/>
          </a:xfrm>
          <a:prstGeom prst="rect">
            <a:avLst/>
          </a:prstGeom>
        </p:spPr>
      </p:pic>
      <p:pic>
        <p:nvPicPr>
          <p:cNvPr id="6" name="Picture 5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11340A0F-9379-0044-95FB-C12A4D580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4" name="Picture 3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5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0F1FE3D-C409-3F48-B4D8-C2311FF25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82CE48-A0AB-0745-9228-86061CFF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1252538"/>
            <a:ext cx="4779962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A0440-8123-C54E-9B59-0C59C7A30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1252538"/>
            <a:ext cx="2903538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18373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04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49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669EB4-A02C-E449-8C57-9044DF777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FBA48E3-F543-8445-A767-B67977CFD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2" r:id="rId2"/>
    <p:sldLayoutId id="21474837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7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 txBox="1">
            <a:spLocks/>
          </p:cNvSpPr>
          <p:nvPr/>
        </p:nvSpPr>
        <p:spPr>
          <a:xfrm>
            <a:off x="1269917" y="3157021"/>
            <a:ext cx="6589191" cy="19721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rgbClr val="005A7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Instructor Training Slides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176" y="6368292"/>
            <a:ext cx="800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-3 Instructor Training Slides, University of Minnesota Press, </a:t>
            </a:r>
          </a:p>
          <a:p>
            <a:pPr algn="r"/>
            <a:r>
              <a:rPr lang="en-US" sz="1100" dirty="0">
                <a:latin typeface="Arial"/>
                <a:cs typeface="Arial"/>
              </a:rPr>
              <a:t>Copyright for all 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 materials are held by the Regents of the 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310007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683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Smith &amp; Krishnamurthy (2018)</a:t>
            </a:r>
          </a:p>
          <a:p>
            <a:pPr lvl="1"/>
            <a:r>
              <a:rPr lang="en-US" dirty="0"/>
              <a:t>Human Diversity not limited to race and ethnicity (though these are important elements)</a:t>
            </a:r>
          </a:p>
          <a:p>
            <a:pPr lvl="1"/>
            <a:r>
              <a:rPr lang="en-US" dirty="0"/>
              <a:t>Book includes chapters on</a:t>
            </a:r>
          </a:p>
          <a:p>
            <a:pPr lvl="2"/>
            <a:r>
              <a:rPr lang="en-US" dirty="0"/>
              <a:t>Race and ethnicity</a:t>
            </a:r>
          </a:p>
          <a:p>
            <a:pPr lvl="2"/>
            <a:r>
              <a:rPr lang="en-US" dirty="0"/>
              <a:t>Gender</a:t>
            </a:r>
          </a:p>
          <a:p>
            <a:pPr lvl="2"/>
            <a:r>
              <a:rPr lang="en-US" dirty="0"/>
              <a:t>Sexual orientation and gender identity</a:t>
            </a:r>
          </a:p>
          <a:p>
            <a:pPr lvl="2"/>
            <a:r>
              <a:rPr lang="en-US" dirty="0"/>
              <a:t>Religion</a:t>
            </a:r>
          </a:p>
          <a:p>
            <a:pPr lvl="2"/>
            <a:r>
              <a:rPr lang="en-US" dirty="0"/>
              <a:t>Cognitive and physical disability</a:t>
            </a:r>
          </a:p>
          <a:p>
            <a:pPr lvl="2"/>
            <a:r>
              <a:rPr lang="en-US" dirty="0"/>
              <a:t>Nationality</a:t>
            </a:r>
          </a:p>
          <a:p>
            <a:pPr lvl="2"/>
            <a:r>
              <a:rPr lang="en-US" dirty="0"/>
              <a:t>Regionalism</a:t>
            </a:r>
          </a:p>
          <a:p>
            <a:pPr lvl="2"/>
            <a:r>
              <a:rPr lang="en-US" dirty="0"/>
              <a:t>Age</a:t>
            </a:r>
          </a:p>
          <a:p>
            <a:pPr lvl="2"/>
            <a:r>
              <a:rPr lang="en-US" dirty="0"/>
              <a:t>SES</a:t>
            </a:r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9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13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Cimbora</a:t>
            </a:r>
            <a:r>
              <a:rPr lang="en-US" dirty="0"/>
              <a:t> &amp; Krishnamurthy (2018)</a:t>
            </a:r>
          </a:p>
          <a:p>
            <a:pPr lvl="1"/>
            <a:r>
              <a:rPr lang="en-US" dirty="0"/>
              <a:t>As clinical psychologists, we immerse ourselves in the realm of psychological disorder.</a:t>
            </a:r>
          </a:p>
          <a:p>
            <a:pPr lvl="1"/>
            <a:r>
              <a:rPr lang="en-US" dirty="0"/>
              <a:t>We are trained to perform diagnostic assessments focused on presenting problems and symptoms…</a:t>
            </a:r>
          </a:p>
          <a:p>
            <a:pPr lvl="1"/>
            <a:r>
              <a:rPr lang="en-US" dirty="0"/>
              <a:t>But do we know enough about the environment and world inhabited and experienced by the client, or put another way,</a:t>
            </a:r>
          </a:p>
          <a:p>
            <a:pPr lvl="1"/>
            <a:r>
              <a:rPr lang="en-US" dirty="0"/>
              <a:t>do we sufficiently consider the contexts in which the evaluation is embedded?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2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44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Burnes &amp; Smith (2018)</a:t>
            </a:r>
          </a:p>
          <a:p>
            <a:pPr lvl="1"/>
            <a:r>
              <a:rPr lang="en-US" dirty="0"/>
              <a:t>The former version of the MMPI assumed that sexual orientation, and/or transgression of cultural and social gender norms were deviant or pathological through use of scale 5 (MF; Masculinity/Femininity)</a:t>
            </a:r>
          </a:p>
          <a:p>
            <a:pPr lvl="1"/>
            <a:r>
              <a:rPr lang="en-US" dirty="0"/>
              <a:t>Although this inventory has now been restructured (MMPI-2-RF) the restructured and newer scales of the measure do </a:t>
            </a:r>
            <a:r>
              <a:rPr lang="en-US"/>
              <a:t>not explicitly </a:t>
            </a:r>
            <a:r>
              <a:rPr lang="en-US" dirty="0"/>
              <a:t>make the connection between specific symptoms and cultural factors unique to LGBT communities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39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86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Aboouezzeddine</a:t>
            </a:r>
            <a:r>
              <a:rPr lang="en-US" dirty="0"/>
              <a:t>, Hill, </a:t>
            </a:r>
            <a:r>
              <a:rPr lang="en-US" dirty="0" err="1"/>
              <a:t>Cambell</a:t>
            </a:r>
            <a:r>
              <a:rPr lang="en-US" dirty="0"/>
              <a:t>, &amp; Smith, 2018)</a:t>
            </a:r>
          </a:p>
          <a:p>
            <a:pPr lvl="1"/>
            <a:r>
              <a:rPr lang="en-US" dirty="0"/>
              <a:t>Discuss associations between MMPI L scale and religion</a:t>
            </a:r>
          </a:p>
          <a:p>
            <a:pPr lvl="1"/>
            <a:r>
              <a:rPr lang="en-US" dirty="0"/>
              <a:t>and between RC Scales and spirituality</a:t>
            </a:r>
          </a:p>
          <a:p>
            <a:r>
              <a:rPr lang="en-US" dirty="0" err="1"/>
              <a:t>Roysircar</a:t>
            </a:r>
            <a:r>
              <a:rPr lang="en-US" dirty="0"/>
              <a:t> &amp; Krishnamurthy, (2018)</a:t>
            </a:r>
          </a:p>
          <a:p>
            <a:pPr lvl="1"/>
            <a:r>
              <a:rPr lang="en-US" dirty="0"/>
              <a:t>Discuss associations between MMPI scores and acculturation among immigrants</a:t>
            </a:r>
          </a:p>
          <a:p>
            <a:r>
              <a:rPr lang="en-US" dirty="0"/>
              <a:t>Porras, </a:t>
            </a:r>
            <a:r>
              <a:rPr lang="en-US" dirty="0" err="1"/>
              <a:t>Pyland</a:t>
            </a:r>
            <a:r>
              <a:rPr lang="en-US" dirty="0"/>
              <a:t>, </a:t>
            </a:r>
            <a:r>
              <a:rPr lang="en-US" dirty="0" err="1"/>
              <a:t>Stabb</a:t>
            </a:r>
            <a:r>
              <a:rPr lang="en-US" dirty="0"/>
              <a:t>, &amp; Smith (2018)</a:t>
            </a:r>
          </a:p>
          <a:p>
            <a:pPr lvl="1"/>
            <a:r>
              <a:rPr lang="en-US" dirty="0"/>
              <a:t>Discuss associations between MMPI scores and SES or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45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24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Fundamental question:</a:t>
            </a:r>
          </a:p>
          <a:p>
            <a:pPr lvl="1"/>
            <a:r>
              <a:rPr lang="en-US" dirty="0"/>
              <a:t>Do associations between MMPI scores and diversity-related variables reflect:</a:t>
            </a:r>
          </a:p>
          <a:p>
            <a:pPr lvl="2"/>
            <a:r>
              <a:rPr lang="en-US" dirty="0"/>
              <a:t>Bias</a:t>
            </a:r>
          </a:p>
          <a:p>
            <a:pPr lvl="2"/>
            <a:r>
              <a:rPr lang="en-US" dirty="0"/>
              <a:t>Psychological challenges associated with membership in diverse groups and the intersections among them</a:t>
            </a:r>
          </a:p>
          <a:p>
            <a:pPr lvl="2"/>
            <a:r>
              <a:rPr lang="en-US" dirty="0"/>
              <a:t>or some combination of both</a:t>
            </a:r>
          </a:p>
          <a:p>
            <a:pPr lvl="1"/>
            <a:r>
              <a:rPr lang="en-US" dirty="0"/>
              <a:t>The answer to this question requires:</a:t>
            </a:r>
          </a:p>
          <a:p>
            <a:pPr lvl="2"/>
            <a:r>
              <a:rPr lang="en-US" dirty="0"/>
              <a:t>Empirical data</a:t>
            </a:r>
          </a:p>
          <a:p>
            <a:pPr lvl="2"/>
            <a:r>
              <a:rPr lang="en-US" dirty="0"/>
              <a:t>Thought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13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6742386" cy="890752"/>
          </a:xfrm>
        </p:spPr>
        <p:txBody>
          <a:bodyPr>
            <a:noAutofit/>
          </a:bodyPr>
          <a:lstStyle/>
          <a:p>
            <a:r>
              <a:rPr lang="en-US" sz="3200" dirty="0"/>
              <a:t>Diversity-Sensitive Assessment with the MMPI-3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62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Overview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Original MMPI was developed and normed with a sample that was </a:t>
            </a:r>
          </a:p>
          <a:p>
            <a:pPr lvl="1"/>
            <a:r>
              <a:rPr lang="en-US" dirty="0"/>
              <a:t>exclusively White </a:t>
            </a:r>
          </a:p>
          <a:p>
            <a:pPr lvl="1"/>
            <a:r>
              <a:rPr lang="en-US" dirty="0"/>
              <a:t>farmers and laborers w/</a:t>
            </a:r>
          </a:p>
          <a:p>
            <a:pPr lvl="1"/>
            <a:r>
              <a:rPr lang="en-US" dirty="0"/>
              <a:t>with an average of 8 years of education</a:t>
            </a:r>
          </a:p>
          <a:p>
            <a:pPr eaLnBrk="1" hangingPunct="1"/>
            <a:r>
              <a:rPr lang="en-US" dirty="0"/>
              <a:t>As the test has evolved, it’s been used successfully with</a:t>
            </a:r>
          </a:p>
          <a:p>
            <a:pPr lvl="1"/>
            <a:r>
              <a:rPr lang="en-US" dirty="0"/>
              <a:t>diverse groups within the U.S.</a:t>
            </a:r>
          </a:p>
          <a:p>
            <a:pPr lvl="1"/>
            <a:r>
              <a:rPr lang="en-US" dirty="0"/>
              <a:t>many languages and cultures outside the U.S.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Dahlstrom &amp; </a:t>
            </a:r>
            <a:r>
              <a:rPr lang="en-US" dirty="0" err="1"/>
              <a:t>Gynther</a:t>
            </a:r>
            <a:r>
              <a:rPr lang="en-US" dirty="0"/>
              <a:t> (1986) reviewed the literature on Black-White comparisons</a:t>
            </a:r>
          </a:p>
          <a:p>
            <a:pPr lvl="1"/>
            <a:r>
              <a:rPr lang="en-US" dirty="0"/>
              <a:t>Early studies focused on mean score differences and identified consistent differences on L, F, and Clinical Scales 8 and 9</a:t>
            </a:r>
          </a:p>
          <a:p>
            <a:pPr lvl="1"/>
            <a:r>
              <a:rPr lang="en-US" dirty="0"/>
              <a:t>This had led </a:t>
            </a:r>
            <a:r>
              <a:rPr lang="en-US" dirty="0" err="1"/>
              <a:t>Gynther</a:t>
            </a:r>
            <a:r>
              <a:rPr lang="en-US" dirty="0"/>
              <a:t> (1972) to propose that separate norms be developed for Black individuals</a:t>
            </a:r>
          </a:p>
          <a:p>
            <a:pPr lvl="1"/>
            <a:r>
              <a:rPr lang="en-US" dirty="0"/>
              <a:t>However, subsequent research, where Blacks and Whites were matched on </a:t>
            </a:r>
            <a:r>
              <a:rPr lang="en-US" u="sng" dirty="0"/>
              <a:t>potentially confounding variables</a:t>
            </a:r>
            <a:r>
              <a:rPr lang="en-US" dirty="0"/>
              <a:t> (e.g., education, age) showed no consistent differences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884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Campos (1989) reviewed the results of 16 studies comparing MMPI scores of Hispanics and Whites</a:t>
            </a:r>
          </a:p>
          <a:p>
            <a:pPr lvl="1"/>
            <a:r>
              <a:rPr lang="en-US" dirty="0"/>
              <a:t>Concluded that when language and acculturation factors were considered, the only consistent finding was that Hispanics scored higher on L</a:t>
            </a:r>
          </a:p>
          <a:p>
            <a:r>
              <a:rPr lang="en-US" dirty="0"/>
              <a:t>Findings comparing American Indians and Whites:</a:t>
            </a:r>
          </a:p>
          <a:p>
            <a:pPr lvl="1"/>
            <a:r>
              <a:rPr lang="en-US" dirty="0"/>
              <a:t>Mixed, with some showing higher scores for one group and other the opposite</a:t>
            </a:r>
          </a:p>
          <a:p>
            <a:r>
              <a:rPr lang="en-US" dirty="0"/>
              <a:t>Mixed results also reported for Asian American-White comparisons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72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Studies with gender diverse individuals found moderate elevations among “transexuals”</a:t>
            </a:r>
          </a:p>
          <a:p>
            <a:pPr eaLnBrk="1" hangingPunct="1"/>
            <a:r>
              <a:rPr lang="en-US" dirty="0"/>
              <a:t>Mostly on Scale 5</a:t>
            </a:r>
          </a:p>
          <a:p>
            <a:pPr eaLnBrk="1" hangingPunct="1"/>
            <a:r>
              <a:rPr lang="en-US" dirty="0"/>
              <a:t>Gender diverse samples scored lower on other scales</a:t>
            </a:r>
          </a:p>
          <a:p>
            <a:pPr eaLnBrk="1" hangingPunct="1"/>
            <a:r>
              <a:rPr lang="en-US" dirty="0"/>
              <a:t>Small sample sizes limited the power of these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701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EEDBD-649D-6D46-99AA-9EB408639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98" y="2574688"/>
            <a:ext cx="5419581" cy="119395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5: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Diversity-Sensitive 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49E0-CF1E-EB40-828E-6C671670C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9800" y="704873"/>
            <a:ext cx="2903538" cy="4483184"/>
          </a:xfrm>
        </p:spPr>
        <p:txBody>
          <a:bodyPr/>
          <a:lstStyle/>
          <a:p>
            <a:r>
              <a:rPr lang="en-US" sz="2400" dirty="0"/>
              <a:t>Part 5: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1: Diversity-Sensitive Personality Assessment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2: Diversity-Sensitive Assessment with the MMPI-3</a:t>
            </a:r>
          </a:p>
        </p:txBody>
      </p:sp>
    </p:spTree>
    <p:extLst>
      <p:ext uri="{BB962C8B-B14F-4D97-AF65-F5344CB8AC3E}">
        <p14:creationId xmlns:p14="http://schemas.microsoft.com/office/powerpoint/2010/main" val="25944140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Older individuals tended to: </a:t>
            </a:r>
          </a:p>
          <a:p>
            <a:pPr lvl="1"/>
            <a:r>
              <a:rPr lang="en-US" dirty="0"/>
              <a:t>score higher than younger ones on Clinical Scales 1, 2, 3, and 0</a:t>
            </a:r>
          </a:p>
          <a:p>
            <a:pPr lvl="1"/>
            <a:r>
              <a:rPr lang="en-US" dirty="0"/>
              <a:t>and lower on Scales 4 and 9</a:t>
            </a:r>
          </a:p>
          <a:p>
            <a:r>
              <a:rPr lang="en-US" dirty="0"/>
              <a:t>Most of these studies relied on cross-sectional designs</a:t>
            </a:r>
          </a:p>
          <a:p>
            <a:pPr lvl="1"/>
            <a:r>
              <a:rPr lang="en-US" dirty="0"/>
              <a:t>Razing the possibility that differences observed may be a product of generational dissimilarities</a:t>
            </a:r>
          </a:p>
          <a:p>
            <a:pPr eaLnBrk="1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68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Dahlstrom (1986) reviewed the literature on regional score differences within the US</a:t>
            </a:r>
          </a:p>
          <a:p>
            <a:pPr lvl="1"/>
            <a:r>
              <a:rPr lang="en-US" dirty="0"/>
              <a:t>Concluded that code type patterns did not differ as a function of region</a:t>
            </a:r>
          </a:p>
          <a:p>
            <a:r>
              <a:rPr lang="en-US" dirty="0"/>
              <a:t>Dahlstrom (1986) also reviewed the literature on score differences among religions:</a:t>
            </a:r>
          </a:p>
          <a:p>
            <a:pPr marL="365760" lvl="1" indent="0">
              <a:buNone/>
            </a:pPr>
            <a:r>
              <a:rPr lang="en-US" dirty="0"/>
              <a:t>“there may well be systematic differences, but they are likely to be small and must be considered in the larger view of the individual being tested”</a:t>
            </a:r>
          </a:p>
          <a:p>
            <a:pPr eaLnBrk="1" hangingPunct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36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Pritchard and Rosenblatt (1986) noted that the meaning of Black-White group differences was ambiguous insofar as the possibility of bias was concerned:</a:t>
            </a:r>
          </a:p>
          <a:p>
            <a:pPr marL="640080" lvl="2" indent="0">
              <a:buNone/>
            </a:pPr>
            <a:r>
              <a:rPr lang="en-US" dirty="0"/>
              <a:t>Unless the black and white subgroups in a sample are matched for psychopathology… [</a:t>
            </a:r>
            <a:r>
              <a:rPr lang="en-US" dirty="0" err="1"/>
              <a:t>i</a:t>
            </a:r>
            <a:r>
              <a:rPr lang="en-US" dirty="0"/>
              <a:t>]t is always possible that such mean differences in unmatched groups are due to actual subgroup differences in psychopathology that the MMPI accurately detects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 important corollary: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absence of differences is not evidence of the absence of bias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159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Original MMPI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Pritchard and Rosenblatt (1986) went on to advocate for research that focused on a comparison of predictive validity</a:t>
            </a:r>
          </a:p>
          <a:p>
            <a:pPr eaLnBrk="1" hangingPunct="1"/>
            <a:r>
              <a:rPr lang="en-US" dirty="0"/>
              <a:t>Very little such research was conducted with the original MMPI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623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Timbrook &amp; Graham (1994) compared the Clinical Scale scores of Blacks and Whites in the MMPI-2 normative sample</a:t>
            </a:r>
          </a:p>
          <a:p>
            <a:pPr lvl="1"/>
            <a:r>
              <a:rPr lang="en-US" dirty="0"/>
              <a:t>No difference exceeded 5 T score points (the standard for a clinically meaningful difference)</a:t>
            </a:r>
          </a:p>
          <a:p>
            <a:r>
              <a:rPr lang="en-US" dirty="0"/>
              <a:t>In a subsample of married or cohabitating normative sample members who completed personality rating forms for each other</a:t>
            </a:r>
          </a:p>
          <a:p>
            <a:pPr lvl="1"/>
            <a:r>
              <a:rPr lang="en-US" dirty="0"/>
              <a:t>Prediction accuracy did not differ significantly for men</a:t>
            </a:r>
          </a:p>
          <a:p>
            <a:pPr lvl="1"/>
            <a:r>
              <a:rPr lang="en-US" dirty="0"/>
              <a:t>For women, Scale 7 underpredicted anxiety ratings for Black women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2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 general absence of differential predictive validity in Black-White comparisons was reported by</a:t>
            </a:r>
          </a:p>
          <a:p>
            <a:pPr lvl="1"/>
            <a:r>
              <a:rPr lang="en-US" dirty="0"/>
              <a:t>McNulty et al. (1997)</a:t>
            </a:r>
          </a:p>
          <a:p>
            <a:pPr lvl="1"/>
            <a:r>
              <a:rPr lang="en-US" dirty="0"/>
              <a:t>Arbisi et al. (2002)</a:t>
            </a:r>
          </a:p>
          <a:p>
            <a:pPr lvl="1"/>
            <a:r>
              <a:rPr lang="en-US" dirty="0"/>
              <a:t>Castro et al. (2008)</a:t>
            </a:r>
          </a:p>
          <a:p>
            <a:r>
              <a:rPr lang="en-US" dirty="0"/>
              <a:t>Studies of other racial and ethnic minorities did not include predictive validity comparisons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773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Studies of American Indians found that community samples scored significantly higher than the normative sample on several scales (Greene et al, 2003; Pace et al., 2006)</a:t>
            </a:r>
          </a:p>
          <a:p>
            <a:pPr eaLnBrk="1" hangingPunct="1"/>
            <a:r>
              <a:rPr lang="en-US" dirty="0"/>
              <a:t>Hill et al. (2010) identified 30 MMPI-2 items that contributed to substantial group differences</a:t>
            </a:r>
          </a:p>
          <a:p>
            <a:pPr eaLnBrk="1" hangingPunct="1"/>
            <a:r>
              <a:rPr lang="en-US" dirty="0"/>
              <a:t>And recommended that separate norms be developed for American Indians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72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Using a qualitative research design, Hill et al. (2010) identified nine themes among the 30 items:</a:t>
            </a:r>
          </a:p>
          <a:p>
            <a:pPr lvl="1"/>
            <a:r>
              <a:rPr lang="en-US" dirty="0"/>
              <a:t>Core belief systems</a:t>
            </a:r>
          </a:p>
          <a:p>
            <a:pPr lvl="1"/>
            <a:r>
              <a:rPr lang="en-US" dirty="0"/>
              <a:t>Experiences with racism and discrimination</a:t>
            </a:r>
          </a:p>
          <a:p>
            <a:pPr lvl="1"/>
            <a:r>
              <a:rPr lang="en-US" dirty="0"/>
              <a:t>Conflicting epistemologies</a:t>
            </a:r>
          </a:p>
          <a:p>
            <a:pPr lvl="1"/>
            <a:r>
              <a:rPr lang="en-US" dirty="0"/>
              <a:t>Living in two worlds</a:t>
            </a:r>
          </a:p>
          <a:p>
            <a:pPr lvl="1"/>
            <a:r>
              <a:rPr lang="en-US" dirty="0"/>
              <a:t>Community connectedness</a:t>
            </a:r>
          </a:p>
          <a:p>
            <a:pPr lvl="1"/>
            <a:r>
              <a:rPr lang="en-US" dirty="0"/>
              <a:t>Responsibility and accountability to the community</a:t>
            </a:r>
          </a:p>
          <a:p>
            <a:pPr lvl="1"/>
            <a:r>
              <a:rPr lang="en-US" dirty="0"/>
              <a:t>Traditional knowledge</a:t>
            </a:r>
          </a:p>
          <a:p>
            <a:pPr lvl="1"/>
            <a:r>
              <a:rPr lang="en-US" dirty="0"/>
              <a:t>Stories as traditional knowledge</a:t>
            </a:r>
          </a:p>
          <a:p>
            <a:pPr lvl="1"/>
            <a:r>
              <a:rPr lang="en-US" dirty="0"/>
              <a:t>Language and historic loss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4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Caron and Archer (2006) examined MMPI-2 scores of individuals evaluated for possible gender reassignment surgery</a:t>
            </a:r>
          </a:p>
          <a:p>
            <a:pPr eaLnBrk="1" hangingPunct="1"/>
            <a:r>
              <a:rPr lang="en-US" dirty="0"/>
              <a:t>Contrary to their expectations, the gender reassignment sample produced scores very similar to the MMPI-2 normative sample</a:t>
            </a:r>
          </a:p>
          <a:p>
            <a:pPr eaLnBrk="1" hangingPunct="1"/>
            <a:r>
              <a:rPr lang="en-US" dirty="0"/>
              <a:t>They noted that contrary to prior MMPI studies that reported significant elevations, their sample was made up of a highly selected individuals who had met stringent criteria prior to the referral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282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Miach</a:t>
            </a:r>
            <a:r>
              <a:rPr lang="en-US" dirty="0"/>
              <a:t> et al (2000) also studied individuals seeking gender reassignment surgery</a:t>
            </a:r>
          </a:p>
          <a:p>
            <a:r>
              <a:rPr lang="en-US" dirty="0"/>
              <a:t>The group was divided into those with and without a diagnosis of Gender Identify Disorder (now called Gender Dysphoria) </a:t>
            </a:r>
          </a:p>
          <a:p>
            <a:pPr eaLnBrk="1" hangingPunct="1"/>
            <a:r>
              <a:rPr lang="en-US" dirty="0"/>
              <a:t>Those without the diagnosis scored similar to the MMPI-2 normative sample</a:t>
            </a:r>
          </a:p>
          <a:p>
            <a:pPr eaLnBrk="1" hangingPunct="1"/>
            <a:r>
              <a:rPr lang="en-US" dirty="0"/>
              <a:t>Those with GID scored substantially higher on scales that reflect dysphoric affect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56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924800" cy="990600"/>
          </a:xfrm>
        </p:spPr>
        <p:txBody>
          <a:bodyPr>
            <a:noAutofit/>
          </a:bodyPr>
          <a:lstStyle/>
          <a:p>
            <a:r>
              <a:rPr lang="en-US" sz="3600" dirty="0"/>
              <a:t>Diversity-Sensitive Personality Assessment</a:t>
            </a:r>
            <a:br>
              <a:rPr lang="en-US" sz="4000" dirty="0">
                <a:latin typeface="Tw Cen MT" panose="020B0602020104020603" pitchFamily="34" charset="0"/>
              </a:rPr>
            </a:b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07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MMPI-2-RF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Castro et al. (2008) examined Black-White differences on the RC Scales</a:t>
            </a:r>
          </a:p>
          <a:p>
            <a:pPr eaLnBrk="1" hangingPunct="1"/>
            <a:r>
              <a:rPr lang="en-US" dirty="0"/>
              <a:t>Black and White subsamples differed substantially on SES-related variables</a:t>
            </a:r>
          </a:p>
          <a:p>
            <a:pPr eaLnBrk="1" hangingPunct="1"/>
            <a:r>
              <a:rPr lang="en-US" dirty="0"/>
              <a:t>Blacks scored substantially higher than Whites on RC1, RC3, RC6, and RC8</a:t>
            </a:r>
          </a:p>
          <a:p>
            <a:pPr eaLnBrk="1" hangingPunct="1"/>
            <a:r>
              <a:rPr lang="en-US" dirty="0"/>
              <a:t>Extra-test criteria were available to compare the predictive validity of RC1, RC4, and RC8</a:t>
            </a:r>
          </a:p>
          <a:p>
            <a:pPr eaLnBrk="1" hangingPunct="1"/>
            <a:r>
              <a:rPr lang="en-US" dirty="0"/>
              <a:t>Regression analyses found no evidence of predictive bias</a:t>
            </a:r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86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MMPI-2-RF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Monnot</a:t>
            </a:r>
            <a:r>
              <a:rPr lang="en-US" dirty="0"/>
              <a:t> et al. (2009) compared the predictive validity of the RC Scales using a large sample of psychiatric inpatients receiving treatment for substantive abuse</a:t>
            </a:r>
          </a:p>
          <a:p>
            <a:pPr eaLnBrk="1" hangingPunct="1"/>
            <a:r>
              <a:rPr lang="en-US" dirty="0"/>
              <a:t>Predictive validity analyses were conducted using self-administered SCID scores</a:t>
            </a:r>
          </a:p>
          <a:p>
            <a:pPr eaLnBrk="1" hangingPunct="1"/>
            <a:r>
              <a:rPr lang="en-US" dirty="0"/>
              <a:t>Regression analyses detected negligible to small effect sizes for slope and intercept bias (all accounting for less than 5% and most less than 4% of the variance in diagnoses)</a:t>
            </a:r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078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D3EB81F6-4700-4394-92C3-359F9D27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43200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Slope &amp; Intercept Bias in Predicting Criterion Scores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8D869B2-AA6F-4498-BF60-9973479B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757988" cy="68580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7" name="AutoShape 7">
            <a:extLst>
              <a:ext uri="{FF2B5EF4-FFF2-40B4-BE49-F238E27FC236}">
                <a16:creationId xmlns:a16="http://schemas.microsoft.com/office/drawing/2014/main" id="{90D24DB2-1435-478A-8744-85B738812E75}"/>
              </a:ext>
            </a:extLst>
          </p:cNvPr>
          <p:cNvCxnSpPr>
            <a:cxnSpLocks noChangeShapeType="1"/>
            <a:stCxn id="20484" idx="2"/>
          </p:cNvCxnSpPr>
          <p:nvPr/>
        </p:nvCxnSpPr>
        <p:spPr bwMode="auto">
          <a:xfrm>
            <a:off x="3376613" y="6858000"/>
            <a:ext cx="1587" cy="15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D025243E-A443-423D-96AC-0E12C9E4E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43200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Slope &amp; Intercept Bias in Predicting Criterion Scores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F5E9677C-009B-4258-BE1B-2E6781F2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757988" cy="68580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844" name="AutoShape 4">
            <a:extLst>
              <a:ext uri="{FF2B5EF4-FFF2-40B4-BE49-F238E27FC236}">
                <a16:creationId xmlns:a16="http://schemas.microsoft.com/office/drawing/2014/main" id="{3137C329-1E88-42E2-A5FA-43B1274E1D38}"/>
              </a:ext>
            </a:extLst>
          </p:cNvPr>
          <p:cNvCxnSpPr>
            <a:cxnSpLocks noChangeShapeType="1"/>
            <a:stCxn id="35843" idx="2"/>
          </p:cNvCxnSpPr>
          <p:nvPr/>
        </p:nvCxnSpPr>
        <p:spPr bwMode="auto">
          <a:xfrm>
            <a:off x="3376613" y="6858000"/>
            <a:ext cx="1587" cy="15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Line 7">
            <a:extLst>
              <a:ext uri="{FF2B5EF4-FFF2-40B4-BE49-F238E27FC236}">
                <a16:creationId xmlns:a16="http://schemas.microsoft.com/office/drawing/2014/main" id="{BDC04016-E067-4AA4-8320-DA994B39D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572000"/>
            <a:ext cx="213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0AE3824E-32EE-4421-B096-DBD1D11D7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6482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5FF996F5-7482-4610-B114-66E13D97F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B395AF0D-9B86-4D6B-9C91-1F922BF6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4419600"/>
            <a:ext cx="366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Yc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C69E1DCF-27B1-490E-83A6-6146E4AA1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6248400"/>
            <a:ext cx="427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X</a:t>
            </a:r>
            <a:r>
              <a:rPr lang="en-US" altLang="en-US" sz="1200" b="1" baseline="-25000"/>
              <a:t>CB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5991D8D8-9019-4478-8F6A-2AB2E5CC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6248400"/>
            <a:ext cx="42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X</a:t>
            </a:r>
            <a:r>
              <a:rPr lang="en-US" altLang="en-US" sz="1200" b="1" baseline="-25000"/>
              <a:t>CA</a:t>
            </a:r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ECC4437A-19CC-4402-9BCD-8FE2BAD5E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57200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id="{DC992921-97AA-4DFA-952D-0C93131E9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6" name="Line 16">
            <a:extLst>
              <a:ext uri="{FF2B5EF4-FFF2-40B4-BE49-F238E27FC236}">
                <a16:creationId xmlns:a16="http://schemas.microsoft.com/office/drawing/2014/main" id="{BA2C711B-1A3A-4404-B4C4-C1DB81E31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5720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8A9974B6-B80A-4F99-88AB-A49933C36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4419600"/>
            <a:ext cx="366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Yc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97529499-B1AC-448E-AABB-F2191EA17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6203950"/>
            <a:ext cx="42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X</a:t>
            </a:r>
            <a:r>
              <a:rPr lang="en-US" altLang="en-US" sz="1200" b="1" baseline="-25000"/>
              <a:t>CB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5CA1DCD1-C9C3-4105-AEB9-51917CB5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6203950"/>
            <a:ext cx="427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X</a:t>
            </a:r>
            <a:r>
              <a:rPr lang="en-US" altLang="en-US" sz="1200" b="1" baseline="-25000"/>
              <a:t>CA</a:t>
            </a:r>
          </a:p>
          <a:p>
            <a:endParaRPr lang="en-US" altLang="en-US"/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id="{F1BD1262-830C-4094-8593-6F8F57F1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629400"/>
            <a:ext cx="3392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Minority Group Standing Under-estimated</a:t>
            </a: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3C581EC8-760E-45F9-BB17-EFC7FF1E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629400"/>
            <a:ext cx="3294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/>
              <a:t>Minority Group Standing Over-estimated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MMPI-2-RF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err="1"/>
              <a:t>Monnot</a:t>
            </a:r>
            <a:r>
              <a:rPr lang="en-US" dirty="0"/>
              <a:t> et al. (2009) compared the predictive validity of the RC Scales using a large sample of psychiatric inpatients receiving treatment for substantive abuse</a:t>
            </a:r>
          </a:p>
          <a:p>
            <a:pPr eaLnBrk="1" hangingPunct="1"/>
            <a:r>
              <a:rPr lang="en-US" dirty="0"/>
              <a:t>Predictive validity analyses were conducted using self-administered SCID scores</a:t>
            </a:r>
          </a:p>
          <a:p>
            <a:pPr eaLnBrk="1" hangingPunct="1"/>
            <a:r>
              <a:rPr lang="en-US" dirty="0"/>
              <a:t>Regression analyses detected negligible to small effect sizes for slope and intercept bias (all accounting for less than 5% and most less than 4% of the variance in diagnoses)</a:t>
            </a:r>
          </a:p>
          <a:p>
            <a:pPr eaLnBrk="1" hangingPunct="1"/>
            <a:r>
              <a:rPr lang="en-US" dirty="0"/>
              <a:t>Some “bias” reflected greater validity for Blacks</a:t>
            </a:r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06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D061A-42B5-4876-B2B9-5F7D48C1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31" y="0"/>
            <a:ext cx="7415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6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2701E-6C11-4EDA-AC5A-75B6EE8D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572892" cy="17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6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9AB6E-5C6B-46DB-B0AE-FFF39FAB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574439" cy="9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9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1A3D1F-5358-4ED0-BBEB-C4CD3EF9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4" y="0"/>
            <a:ext cx="8945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7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MMPI-2-RF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Bryant et al. (2021)</a:t>
            </a:r>
          </a:p>
          <a:p>
            <a:pPr lvl="1"/>
            <a:r>
              <a:rPr lang="en-US" dirty="0"/>
              <a:t>Reported descriptive MMPI-2-RF findings for a sample of transgender and gender diverse (TGD) individuals </a:t>
            </a:r>
          </a:p>
          <a:p>
            <a:pPr lvl="2"/>
            <a:r>
              <a:rPr lang="en-US" dirty="0"/>
              <a:t>37 not receiving any mental health services</a:t>
            </a:r>
          </a:p>
          <a:p>
            <a:pPr lvl="2"/>
            <a:r>
              <a:rPr lang="en-US" dirty="0"/>
              <a:t>48 receiving mental health treatment</a:t>
            </a:r>
          </a:p>
          <a:p>
            <a:pPr lvl="1"/>
            <a:r>
              <a:rPr lang="en-US" dirty="0"/>
              <a:t>Three sets of comparisons:</a:t>
            </a:r>
          </a:p>
          <a:p>
            <a:pPr lvl="2"/>
            <a:r>
              <a:rPr lang="en-US" dirty="0"/>
              <a:t>TGD no Tx versus normative sample</a:t>
            </a:r>
          </a:p>
          <a:p>
            <a:pPr lvl="2"/>
            <a:r>
              <a:rPr lang="en-US" dirty="0"/>
              <a:t>TGD no treatment versus TGD in treatment</a:t>
            </a:r>
          </a:p>
          <a:p>
            <a:pPr lvl="2"/>
            <a:r>
              <a:rPr lang="en-US" dirty="0"/>
              <a:t>TGD in treatment versus TGD in outpatient community mental health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1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D6E84F-EDB8-407A-AB4F-49A672CE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606"/>
            <a:ext cx="9144000" cy="22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8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23A5D-3B1C-4D3D-B38B-DDE40139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62"/>
            <a:ext cx="9144000" cy="6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5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MMPI-3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MMPI-2-RF findings apply to the MMPI-3 (Technical Manual Appendix E)</a:t>
            </a:r>
          </a:p>
          <a:p>
            <a:pPr eaLnBrk="1" hangingPunct="1"/>
            <a:r>
              <a:rPr lang="en-US" dirty="0"/>
              <a:t>No MMPI-3 replications published to date</a:t>
            </a:r>
          </a:p>
          <a:p>
            <a:pPr eaLnBrk="1" hangingPunct="1"/>
            <a:r>
              <a:rPr lang="en-US" dirty="0"/>
              <a:t>MMPI-3 offers advantages in normative sample representation of current adult population: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Spanish-language norms</a:t>
            </a:r>
          </a:p>
          <a:p>
            <a:pPr lvl="1"/>
            <a:r>
              <a:rPr lang="en-US" dirty="0"/>
              <a:t>Gender-Diversity</a:t>
            </a:r>
          </a:p>
          <a:p>
            <a:pPr eaLnBrk="1" hangingPunct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92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Translations and Adaptations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MMPI</a:t>
            </a:r>
          </a:p>
          <a:p>
            <a:pPr lvl="1"/>
            <a:r>
              <a:rPr lang="en-US" dirty="0"/>
              <a:t>First translation: Spanish for Cuba (1951)</a:t>
            </a:r>
          </a:p>
          <a:p>
            <a:pPr lvl="1"/>
            <a:r>
              <a:rPr lang="en-US" dirty="0"/>
              <a:t>Ultimately translated into roughly 50 languages and used in over 70 countries</a:t>
            </a:r>
          </a:p>
          <a:p>
            <a:pPr lvl="1"/>
            <a:r>
              <a:rPr lang="en-US" dirty="0"/>
              <a:t>No central coordination</a:t>
            </a:r>
          </a:p>
          <a:p>
            <a:r>
              <a:rPr lang="en-US" dirty="0"/>
              <a:t>MMPI-2</a:t>
            </a:r>
          </a:p>
          <a:p>
            <a:pPr lvl="1"/>
            <a:r>
              <a:rPr lang="en-US" dirty="0"/>
              <a:t>University of Minnesota Press develops standard translation and adaptation guidelines</a:t>
            </a:r>
          </a:p>
          <a:p>
            <a:pPr lvl="1"/>
            <a:r>
              <a:rPr lang="en-US" dirty="0"/>
              <a:t>Applied to MMPI-2-RF and MMPI-3 translations and adaptations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98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Translations and Adaptations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Guidelines for Developing Translations:</a:t>
            </a:r>
          </a:p>
          <a:p>
            <a:pPr lvl="1"/>
            <a:r>
              <a:rPr lang="en-US" dirty="0"/>
              <a:t>Project Director</a:t>
            </a:r>
          </a:p>
          <a:p>
            <a:pPr lvl="1"/>
            <a:r>
              <a:rPr lang="en-US" dirty="0"/>
              <a:t>Development of the Translation</a:t>
            </a:r>
          </a:p>
          <a:p>
            <a:pPr lvl="1"/>
            <a:r>
              <a:rPr lang="en-US" dirty="0"/>
              <a:t>Back-Translation</a:t>
            </a:r>
          </a:p>
          <a:p>
            <a:pPr lvl="1"/>
            <a:r>
              <a:rPr lang="en-US" dirty="0"/>
              <a:t>Evaluation by Language Service</a:t>
            </a:r>
          </a:p>
          <a:p>
            <a:pPr lvl="1"/>
            <a:r>
              <a:rPr lang="en-US" dirty="0"/>
              <a:t>Bilingual Test-retest study</a:t>
            </a:r>
          </a:p>
          <a:p>
            <a:pPr lvl="1"/>
            <a:r>
              <a:rPr lang="en-US" dirty="0"/>
              <a:t>Collection of Normative and Clinical Data</a:t>
            </a:r>
          </a:p>
          <a:p>
            <a:pPr lvl="1"/>
            <a:r>
              <a:rPr lang="en-US" dirty="0"/>
              <a:t>Developing Standard Scores</a:t>
            </a:r>
          </a:p>
          <a:p>
            <a:pPr lvl="1"/>
            <a:r>
              <a:rPr lang="en-US" dirty="0"/>
              <a:t>Prepublication Report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2670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MMPI-3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903" y="1481959"/>
            <a:ext cx="8356145" cy="5147441"/>
          </a:xfrm>
        </p:spPr>
        <p:txBody>
          <a:bodyPr>
            <a:normAutofit/>
          </a:bodyPr>
          <a:lstStyle/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MMPI-3 translations in development: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</a:t>
            </a:r>
            <a:endParaRPr lang="en-US" sz="3600" b="0" dirty="0">
              <a:effectLst/>
              <a:latin typeface="Tw Cen MT" panose="020B0602020104020603" pitchFamily="34" charset="77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The Netherlands: Dutch/Flemish (PEN Pearson)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Italy: Italian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Giunti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 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Japan: Japanese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Sankyobo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Korea: Korean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Maumsarang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Portugal: Portuguese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Spain: Spanish (TEA, owned by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Greece: Greek/Cyprus (ISON)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Denmark: Danish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Norway: Norwegian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 Sweden: Swedish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 Germany, Switzerland &amp; Austria: German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Hogrefe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 India: English-language and Hindi (Pearson India)</a:t>
            </a: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 Israel: Hebrew (Carmel)</a:t>
            </a:r>
          </a:p>
          <a:p>
            <a:pPr marL="365760" lvl="1" indent="0">
              <a:buNone/>
            </a:pPr>
            <a:endParaRPr lang="en-US" dirty="0">
              <a:latin typeface="Tw Cen MT" panose="020B0602020104020603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409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45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Best Practices for Diversity-Sensitive Use of the MMPI-3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Always consider the full context of the individual’s </a:t>
            </a:r>
            <a:r>
              <a:rPr lang="en-US"/>
              <a:t>lived experiences</a:t>
            </a:r>
          </a:p>
          <a:p>
            <a:pPr marL="365760" lvl="1" indent="0">
              <a:buNone/>
            </a:pPr>
            <a:endParaRPr lang="en-US" dirty="0"/>
          </a:p>
          <a:p>
            <a:pPr eaLnBrk="1" hangingPunct="1"/>
            <a:r>
              <a:rPr lang="en-US" dirty="0"/>
              <a:t>Consult relevant literature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1403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DE826-9A1D-4F2E-B790-238F58E8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1610"/>
            <a:ext cx="7620000" cy="990600"/>
          </a:xfrm>
        </p:spPr>
        <p:txBody>
          <a:bodyPr/>
          <a:lstStyle/>
          <a:p>
            <a:r>
              <a:rPr lang="en-US" sz="3600" dirty="0"/>
              <a:t>End of </a:t>
            </a:r>
            <a:r>
              <a:rPr lang="en-US" sz="3600"/>
              <a:t>Part 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1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DCF62-D787-4FD8-9FD9-675F4DD3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157"/>
            <a:ext cx="9144000" cy="21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13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402" y="1491885"/>
            <a:ext cx="3680591" cy="47376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APA Inclusive Language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EEE0-D5FA-FE18-A57F-B63DCA6B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46" y="1334230"/>
            <a:ext cx="4175931" cy="527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BE4E29-6B02-42F0-A093-389F871F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58" y="836307"/>
            <a:ext cx="8375884" cy="518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95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31D6B-B826-4264-AA80-598B30AA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1" y="1905000"/>
            <a:ext cx="8214971" cy="259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68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86" y="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Diversity-Sensitive Personality Assessment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39333"/>
            <a:ext cx="3165584" cy="47376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Smith &amp; Krishnamurthy (2018)</a:t>
            </a:r>
          </a:p>
        </p:txBody>
      </p:sp>
      <p:pic>
        <p:nvPicPr>
          <p:cNvPr id="4" name="Picture 3" descr="A picture containing text, wooden, wood, indoor&#10;&#10;Description automatically generated">
            <a:extLst>
              <a:ext uri="{FF2B5EF4-FFF2-40B4-BE49-F238E27FC236}">
                <a16:creationId xmlns:a16="http://schemas.microsoft.com/office/drawing/2014/main" id="{88DD5EDC-66F0-5307-0763-29A95876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4229"/>
            <a:ext cx="3786867" cy="524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9983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13" ma:contentTypeDescription="Create a new document." ma:contentTypeScope="" ma:versionID="3461cd3e0969a052afc478fa5b407527">
  <xsd:schema xmlns:xsd="http://www.w3.org/2001/XMLSchema" xmlns:xs="http://www.w3.org/2001/XMLSchema" xmlns:p="http://schemas.microsoft.com/office/2006/metadata/properties" xmlns:ns3="024c5132-e8f5-4123-971c-239c17fa48db" xmlns:ns4="7e9f3cb4-d1fb-4a8e-8884-0a73a3719474" targetNamespace="http://schemas.microsoft.com/office/2006/metadata/properties" ma:root="true" ma:fieldsID="170df0ad25e7d8738f6bb6de66bbf1cf" ns3:_="" ns4:_="">
    <xsd:import namespace="024c5132-e8f5-4123-971c-239c17fa48db"/>
    <xsd:import namespace="7e9f3cb4-d1fb-4a8e-8884-0a73a3719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3cb4-d1fb-4a8e-8884-0a73a371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621FB-CA09-46CD-A5A7-E15BE4BFAD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e9f3cb4-d1fb-4a8e-8884-0a73a3719474"/>
    <ds:schemaRef ds:uri="024c5132-e8f5-4123-971c-239c17fa48d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D36658-49C7-4BBC-9E5B-82FDD445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7e9f3cb4-d1fb-4a8e-8884-0a73a371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79545C-82BF-46FC-B6A5-DBACB5798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7953</TotalTime>
  <Words>1781</Words>
  <Application>Microsoft Macintosh PowerPoint</Application>
  <PresentationFormat>On-screen Show (4:3)</PresentationFormat>
  <Paragraphs>219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Calibri</vt:lpstr>
      <vt:lpstr>Times New Roman</vt:lpstr>
      <vt:lpstr>Tw Cen MT</vt:lpstr>
      <vt:lpstr>Wingdings</vt:lpstr>
      <vt:lpstr>5_Custom Design</vt:lpstr>
      <vt:lpstr>Custom Design</vt:lpstr>
      <vt:lpstr>3_Custom Design</vt:lpstr>
      <vt:lpstr>2_Custom Design</vt:lpstr>
      <vt:lpstr>4_Custom Design</vt:lpstr>
      <vt:lpstr>6_Custom Design</vt:lpstr>
      <vt:lpstr>7_Custom Design</vt:lpstr>
      <vt:lpstr>8_Custom Design</vt:lpstr>
      <vt:lpstr>PowerPoint Presentation</vt:lpstr>
      <vt:lpstr>PowerPoint Presentation</vt:lpstr>
      <vt:lpstr>Diversity-Sensitive Personality Assessment </vt:lpstr>
      <vt:lpstr>PowerPoint Presentation</vt:lpstr>
      <vt:lpstr>PowerPoint Presentation</vt:lpstr>
      <vt:lpstr>Diversity-Sensitive Personality Assessment</vt:lpstr>
      <vt:lpstr>PowerPoint Presentation</vt:lpstr>
      <vt:lpstr>PowerPoint Presentation</vt:lpstr>
      <vt:lpstr>Diversity-Sensitive Personality Assessment</vt:lpstr>
      <vt:lpstr>Diversity-Sensitive Personality Assessment</vt:lpstr>
      <vt:lpstr>Diversity-Sensitive Personality Assessment</vt:lpstr>
      <vt:lpstr>Diversity-Sensitive Personality Assessment</vt:lpstr>
      <vt:lpstr>Diversity-Sensitive Personality Assessment</vt:lpstr>
      <vt:lpstr>Diversity-Sensitive Personality Assessment</vt:lpstr>
      <vt:lpstr>Diversity-Sensitive Assessment with the MMPI-3</vt:lpstr>
      <vt:lpstr>Overview</vt:lpstr>
      <vt:lpstr>Original MMPI</vt:lpstr>
      <vt:lpstr>Original MMPI</vt:lpstr>
      <vt:lpstr>Original MMPI</vt:lpstr>
      <vt:lpstr>Original MMPI</vt:lpstr>
      <vt:lpstr>Original MMPI</vt:lpstr>
      <vt:lpstr>Original MMPI</vt:lpstr>
      <vt:lpstr>Original MMPI</vt:lpstr>
      <vt:lpstr>MMPI-2</vt:lpstr>
      <vt:lpstr>MMPI-2</vt:lpstr>
      <vt:lpstr>MMPI-2</vt:lpstr>
      <vt:lpstr>MMPI-2</vt:lpstr>
      <vt:lpstr>MMPI-2</vt:lpstr>
      <vt:lpstr>MMPI-2</vt:lpstr>
      <vt:lpstr>MMPI-2-RF</vt:lpstr>
      <vt:lpstr>MMPI-2-RF</vt:lpstr>
      <vt:lpstr>PowerPoint Presentation</vt:lpstr>
      <vt:lpstr>PowerPoint Presentation</vt:lpstr>
      <vt:lpstr>MMPI-2-RF</vt:lpstr>
      <vt:lpstr>PowerPoint Presentation</vt:lpstr>
      <vt:lpstr>PowerPoint Presentation</vt:lpstr>
      <vt:lpstr>PowerPoint Presentation</vt:lpstr>
      <vt:lpstr>PowerPoint Presentation</vt:lpstr>
      <vt:lpstr>MMPI-2-RF</vt:lpstr>
      <vt:lpstr>PowerPoint Presentation</vt:lpstr>
      <vt:lpstr>MMPI-3</vt:lpstr>
      <vt:lpstr>Translations and Adaptations</vt:lpstr>
      <vt:lpstr>Translations and Adaptations</vt:lpstr>
      <vt:lpstr>MMPI-3</vt:lpstr>
      <vt:lpstr>Best Practices for Diversity-Sensitive Use of the MMPI-3</vt:lpstr>
      <vt:lpstr>End of Part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Lacombe, Elizabeth</dc:creator>
  <cp:lastModifiedBy>Katie Nickerson</cp:lastModifiedBy>
  <cp:revision>305</cp:revision>
  <dcterms:created xsi:type="dcterms:W3CDTF">2020-04-06T15:04:22Z</dcterms:created>
  <dcterms:modified xsi:type="dcterms:W3CDTF">2022-06-22T21:34:28Z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0x0101000D2352C982C94548BCC86B5223D4C387</vt:lpwstr>
  </property>
</Properties>
</file>